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74" r:id="rId4"/>
    <p:sldId id="282" r:id="rId5"/>
    <p:sldId id="265" r:id="rId6"/>
    <p:sldId id="266" r:id="rId7"/>
    <p:sldId id="272" r:id="rId8"/>
    <p:sldId id="273" r:id="rId9"/>
    <p:sldId id="281" r:id="rId10"/>
    <p:sldId id="267" r:id="rId11"/>
    <p:sldId id="271" r:id="rId12"/>
    <p:sldId id="283" r:id="rId13"/>
    <p:sldId id="269" r:id="rId14"/>
    <p:sldId id="284" r:id="rId15"/>
    <p:sldId id="289" r:id="rId16"/>
    <p:sldId id="290" r:id="rId17"/>
    <p:sldId id="285" r:id="rId18"/>
    <p:sldId id="275" r:id="rId19"/>
    <p:sldId id="286" r:id="rId20"/>
    <p:sldId id="280" r:id="rId21"/>
    <p:sldId id="276" r:id="rId22"/>
    <p:sldId id="288" r:id="rId23"/>
    <p:sldId id="287" r:id="rId2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EA424E"/>
    <a:srgbClr val="990099"/>
    <a:srgbClr val="CC66FF"/>
    <a:srgbClr val="9999FF"/>
    <a:srgbClr val="CC99FF"/>
    <a:srgbClr val="22C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отказов за 2020 год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2.2340813573444439E-2"/>
          <c:y val="3.1544252612336052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955344576747558E-2"/>
          <c:y val="0.34208950752743728"/>
          <c:w val="0.91104465542325264"/>
          <c:h val="0.59731988688448312"/>
        </c:manualLayout>
      </c:layout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373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0D9-4DE3-9BD8-949879583A5C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0D9-4DE3-9BD8-949879583A5C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0D9-4DE3-9BD8-949879583A5C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0D9-4DE3-9BD8-949879583A5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12 (37%)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D9-4DE3-9BD8-949879583A5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sz="12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(23%)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0D9-4DE3-9BD8-949879583A5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 11</a:t>
                    </a:r>
                    <a:r>
                      <a:rPr lang="en-US" sz="12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 (</a:t>
                    </a:r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0D9-4DE3-9BD8-949879583A5C}"/>
                </c:ext>
              </c:extLst>
            </c:dLbl>
            <c:dLbl>
              <c:idx val="3"/>
              <c:layout>
                <c:manualLayout>
                  <c:x val="7.9105111743520251E-2"/>
                  <c:y val="6.2912661816986126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      3 (9%)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0D9-4DE3-9BD8-949879583A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F1-49A0-9A59-B614E9EE1A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Лист1!$A$3:$A$7</c:f>
              <c:strCache>
                <c:ptCount val="4"/>
                <c:pt idx="0">
                  <c:v>Недостоверные сведения</c:v>
                </c:pt>
                <c:pt idx="1">
                  <c:v>ЕГАИС</c:v>
                </c:pt>
                <c:pt idx="2">
                  <c:v>Прилегающие</c:v>
                </c:pt>
                <c:pt idx="3">
                  <c:v>Задолженность</c:v>
                </c:pt>
              </c:strCache>
            </c:str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12</c:v>
                </c:pt>
                <c:pt idx="1">
                  <c:v>8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D9-4DE3-9BD8-949879583A5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delete val="1"/>
      </c:legendEntry>
      <c:layout>
        <c:manualLayout>
          <c:xMode val="edge"/>
          <c:yMode val="edge"/>
          <c:x val="2.1933875728573655E-2"/>
          <c:y val="0.12808943305428225"/>
          <c:w val="0.29118209182993637"/>
          <c:h val="0.30045964161677036"/>
        </c:manualLayout>
      </c:layout>
      <c:overlay val="0"/>
      <c:spPr>
        <a:solidFill>
          <a:schemeClr val="lt1">
            <a:lumMod val="95000"/>
            <a:alpha val="3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1">
        <a:lumMod val="60000"/>
        <a:lumOff val="40000"/>
      </a:schemeClr>
    </a:solidFill>
    <a:ln w="127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751208663431163E-2"/>
          <c:y val="0.18031726127294934"/>
          <c:w val="0.9389262154622442"/>
          <c:h val="0.63289987198730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2020</c:v>
                </c:pt>
              </c:strCache>
            </c:strRef>
          </c:tx>
          <c:spPr>
            <a:solidFill>
              <a:srgbClr val="FF3737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51361072732868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F31-433E-ADD5-BE133B7688AA}"/>
                </c:ext>
              </c:extLst>
            </c:dLbl>
            <c:dLbl>
              <c:idx val="1"/>
              <c:layout>
                <c:manualLayout>
                  <c:x val="-1.1632228857782919E-3"/>
                  <c:y val="-1.89201340916086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15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F31-433E-ADD5-BE133B7688A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F31-433E-ADD5-BE133B768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Нарушение порядка ценообразования</c:v>
                </c:pt>
                <c:pt idx="1">
                  <c:v>Нарушение правил продажи</c:v>
                </c:pt>
                <c:pt idx="2">
                  <c:v>Нарушение порядка учета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15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4-49D2-97C4-817A83BDB7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2021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7530019851726715E-3"/>
                  <c:y val="9.28755117747295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F31-433E-ADD5-BE133B7688AA}"/>
                </c:ext>
              </c:extLst>
            </c:dLbl>
            <c:dLbl>
              <c:idx val="1"/>
              <c:layout>
                <c:manualLayout>
                  <c:x val="-7.0883322149907046E-4"/>
                  <c:y val="1.28925071203757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86D-4E4D-AE99-AC3D41D4DD72}"/>
                </c:ext>
              </c:extLst>
            </c:dLbl>
            <c:dLbl>
              <c:idx val="2"/>
              <c:layout>
                <c:manualLayout>
                  <c:x val="0"/>
                  <c:y val="-1.13520804549651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F31-433E-ADD5-BE133B768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Нарушение порядка ценообразования</c:v>
                </c:pt>
                <c:pt idx="1">
                  <c:v>Нарушение правил продажи</c:v>
                </c:pt>
                <c:pt idx="2">
                  <c:v>Нарушение порядка учета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4-49D2-97C4-817A83BD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028864"/>
        <c:axId val="92972160"/>
      </c:barChart>
      <c:catAx>
        <c:axId val="9102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92972160"/>
        <c:crosses val="autoZero"/>
        <c:auto val="1"/>
        <c:lblAlgn val="ctr"/>
        <c:lblOffset val="100"/>
        <c:noMultiLvlLbl val="0"/>
      </c:catAx>
      <c:valAx>
        <c:axId val="92972160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10288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237268853891747"/>
          <c:y val="8.8850119848840461E-2"/>
          <c:w val="0.30175637034807851"/>
          <c:h val="6.06758172693499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7452947147621886"/>
          <c:y val="2.74022590121656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740566452005575E-2"/>
          <c:y val="0.18189052353348373"/>
          <c:w val="0.54474897316021564"/>
          <c:h val="0.716126605270117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 в запрещенное время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8A-429D-A665-6A773E907147}"/>
              </c:ext>
            </c:extLst>
          </c:dPt>
          <c:dPt>
            <c:idx val="1"/>
            <c:bubble3D val="0"/>
            <c:spPr>
              <a:solidFill>
                <a:srgbClr val="FF373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8A-429D-A665-6A773E90714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8A-429D-A665-6A773E907147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FCF9-4486-A758-878E98E8A6D7}"/>
              </c:ext>
            </c:extLst>
          </c:dPt>
          <c:dLbls>
            <c:dLbl>
              <c:idx val="0"/>
              <c:layout>
                <c:manualLayout>
                  <c:x val="5.3923028375703876E-2"/>
                  <c:y val="7.8669767244801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8A-429D-A665-6A773E907147}"/>
                </c:ext>
              </c:extLst>
            </c:dLbl>
            <c:dLbl>
              <c:idx val="1"/>
              <c:layout>
                <c:manualLayout>
                  <c:x val="-1.4408436119434079E-2"/>
                  <c:y val="-4.93177479895924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94407578292066"/>
                      <c:h val="0.108851765479603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8A-429D-A665-6A773E907147}"/>
                </c:ext>
              </c:extLst>
            </c:dLbl>
            <c:dLbl>
              <c:idx val="2"/>
              <c:layout>
                <c:manualLayout>
                  <c:x val="3.2498994095288281E-2"/>
                  <c:y val="-2.7838235103182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8A-429D-A665-6A773E9071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организаций</c:v>
                </c:pt>
                <c:pt idx="1">
                  <c:v>март 2021 г.</c:v>
                </c:pt>
                <c:pt idx="2">
                  <c:v>апрель 2021 г.</c:v>
                </c:pt>
                <c:pt idx="3">
                  <c:v>май (с 1-25) 2021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345</c:v>
                </c:pt>
                <c:pt idx="1">
                  <c:v>60</c:v>
                </c:pt>
                <c:pt idx="2">
                  <c:v>43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8A-429D-A665-6A773E907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072760100406712"/>
          <c:y val="0.3445789653153008"/>
          <c:w val="0.34111505303211326"/>
          <c:h val="0.277928607890074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 в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«День трезвости»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8827960745469166"/>
          <c:y val="3.6372031623653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3621287231105004"/>
          <c:w val="0.95030508342653464"/>
          <c:h val="0.554584053562797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 в "День трезвости"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FE9-458B-A325-C15B954B6F56}"/>
              </c:ext>
            </c:extLst>
          </c:dPt>
          <c:dPt>
            <c:idx val="1"/>
            <c:bubble3D val="0"/>
            <c:spPr>
              <a:solidFill>
                <a:srgbClr val="FF373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FE9-458B-A325-C15B954B6F56}"/>
              </c:ext>
            </c:extLst>
          </c:dPt>
          <c:dLbls>
            <c:dLbl>
              <c:idx val="0"/>
              <c:layout>
                <c:manualLayout>
                  <c:x val="0.13003704578059466"/>
                  <c:y val="3.3494780229396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E9-458B-A325-C15B954B6F56}"/>
                </c:ext>
              </c:extLst>
            </c:dLbl>
            <c:dLbl>
              <c:idx val="1"/>
              <c:layout>
                <c:manualLayout>
                  <c:x val="-0.14299978829753451"/>
                  <c:y val="-2.077525008295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E9-458B-A325-C15B954B6F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Всего организаций 2020 г.</c:v>
                </c:pt>
                <c:pt idx="1">
                  <c:v>Из них продали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348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9-458B-A325-C15B954B6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151125866719589"/>
          <c:y val="0.33346886434324163"/>
          <c:w val="0.26966020609462638"/>
          <c:h val="0.450814794753606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Декларирование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2020</c:v>
                </c:pt>
              </c:strCache>
            </c:strRef>
          </c:tx>
          <c:spPr>
            <a:solidFill>
              <a:srgbClr val="FF3737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Количество составленных протоколов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4-41A4-BB30-B610BC3BD1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2021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Количество составленных протоколов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14-41A4-BB30-B610BC3BD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199816"/>
        <c:axId val="177200144"/>
      </c:barChart>
      <c:catAx>
        <c:axId val="17719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7200144"/>
        <c:crosses val="autoZero"/>
        <c:auto val="1"/>
        <c:lblAlgn val="ctr"/>
        <c:lblOffset val="100"/>
        <c:noMultiLvlLbl val="0"/>
      </c:catAx>
      <c:valAx>
        <c:axId val="1772001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719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0.86312</cdr:x>
      <cdr:y>0.51604</cdr:y>
    </cdr:from>
    <cdr:to>
      <cdr:x>0.95808</cdr:x>
      <cdr:y>0.6111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98169" y="1432859"/>
          <a:ext cx="527901" cy="263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0.87926</cdr:x>
      <cdr:y>0.54659</cdr:y>
    </cdr:from>
    <cdr:to>
      <cdr:x>0.96065</cdr:x>
      <cdr:y>0.6111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87885" y="1517700"/>
          <a:ext cx="452486" cy="179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0.85803</cdr:x>
      <cdr:y>0.50925</cdr:y>
    </cdr:from>
    <cdr:to>
      <cdr:x>0.97931</cdr:x>
      <cdr:y>0.59752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69889" y="1414005"/>
          <a:ext cx="674177" cy="245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0.87926</cdr:x>
      <cdr:y>0.51604</cdr:y>
    </cdr:from>
    <cdr:to>
      <cdr:x>0.93691</cdr:x>
      <cdr:y>0.59752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87885" y="1432858"/>
          <a:ext cx="320511" cy="226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0.24013</cdr:x>
      <cdr:y>0.20304</cdr:y>
    </cdr:from>
    <cdr:to>
      <cdr:x>0.30597</cdr:x>
      <cdr:y>0.27125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1546375" y="683173"/>
          <a:ext cx="423978" cy="22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0.45788</cdr:x>
      <cdr:y>0.25927</cdr:y>
    </cdr:from>
    <cdr:to>
      <cdr:x>0.53773</cdr:x>
      <cdr:y>0.32065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2948659" y="872359"/>
          <a:ext cx="514162" cy="20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0.9015</cdr:x>
      <cdr:y>0.48293</cdr:y>
    </cdr:from>
    <cdr:to>
      <cdr:x>0.96697</cdr:x>
      <cdr:y>0.54666</cdr:y>
    </cdr:to>
    <cdr:sp macro="" textlink="">
      <cdr:nvSpPr>
        <cdr:cNvPr id="11" name="TextBox 20"/>
        <cdr:cNvSpPr txBox="1"/>
      </cdr:nvSpPr>
      <cdr:spPr>
        <a:xfrm xmlns:a="http://schemas.openxmlformats.org/drawingml/2006/main">
          <a:off x="5805426" y="1624906"/>
          <a:ext cx="421617" cy="2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0.68362</cdr:x>
      <cdr:y>0.4542</cdr:y>
    </cdr:from>
    <cdr:to>
      <cdr:x>0.76196</cdr:x>
      <cdr:y>0.51804</cdr:y>
    </cdr:to>
    <cdr:sp macro="" textlink="">
      <cdr:nvSpPr>
        <cdr:cNvPr id="20" name="TextBox 21"/>
        <cdr:cNvSpPr txBox="1"/>
      </cdr:nvSpPr>
      <cdr:spPr>
        <a:xfrm xmlns:a="http://schemas.openxmlformats.org/drawingml/2006/main">
          <a:off x="4402365" y="1528242"/>
          <a:ext cx="504491" cy="21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5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6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04CC1-EF56-4D11-BC2B-A405B5FB9E6F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42075-4A6F-4610-8BCB-17005811B6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6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7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14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69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9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77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11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9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55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28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1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06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18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306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12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5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0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4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53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85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5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0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0694-A991-4C36-999B-536A48C24121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B71E-1F03-4BBF-A555-CB3E676EB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2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0694-A991-4C36-999B-536A48C241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9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63634" y="1613402"/>
            <a:ext cx="10378621" cy="4585793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0213" y="1365908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530430" y="5571000"/>
            <a:ext cx="2263818" cy="6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мая 2021 года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0430" y="2005297"/>
            <a:ext cx="60960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Calibri"/>
              </a:rPr>
              <a:t>Публичные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Calibri"/>
              </a:rPr>
              <a:t>обсуждения</a:t>
            </a: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Calibri"/>
              </a:rPr>
              <a:t>: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Calibri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Calibri"/>
              </a:rPr>
              <a:t>«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Calibri"/>
              </a:rPr>
              <a:t>Правоприменительная практика Региональной службы по тарифам </a:t>
            </a: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Calibri"/>
              </a:rPr>
              <a:t>                  и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Calibri"/>
              </a:rPr>
              <a:t>ценообразованию Забайкальского края в сфере розничной продажи алкогольной и спиртосодержащей продукции»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336" y="536573"/>
            <a:ext cx="10515600" cy="87966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государственного учета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374072" y="1176187"/>
            <a:ext cx="10266219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47835" y="1329044"/>
            <a:ext cx="9892455" cy="5995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Информационное сообщение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Росалкогольрегулирования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03 марта 2020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!!!!</a:t>
            </a:r>
            <a:endParaRPr lang="ru-RU" b="1" dirty="0"/>
          </a:p>
        </p:txBody>
      </p:sp>
      <p:cxnSp>
        <p:nvCxnSpPr>
          <p:cNvPr id="16" name="Прямая соединительная линия 15"/>
          <p:cNvCxnSpPr>
            <a:stCxn id="6" idx="1"/>
          </p:cNvCxnSpPr>
          <p:nvPr/>
        </p:nvCxnSpPr>
        <p:spPr>
          <a:xfrm flipH="1" flipV="1">
            <a:off x="374072" y="1628798"/>
            <a:ext cx="37376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4072" y="1628798"/>
            <a:ext cx="0" cy="3816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47832" y="2656351"/>
            <a:ext cx="9892455" cy="637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 июля 2020 года учет оборота всей маркируемой алкогольной продукции будет возможен только в поштучном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режиме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7833" y="3853877"/>
            <a:ext cx="9892455" cy="572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регистр маркированной алкогольной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продукции запрещается перевод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7834" y="5153891"/>
            <a:ext cx="9892455" cy="5818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Вводится запрет на списание маркированной АП чеками со второго регистра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endCxn id="21" idx="1"/>
          </p:cNvCxnSpPr>
          <p:nvPr/>
        </p:nvCxnSpPr>
        <p:spPr>
          <a:xfrm>
            <a:off x="374072" y="5444836"/>
            <a:ext cx="37376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20" idx="1"/>
          </p:cNvCxnSpPr>
          <p:nvPr/>
        </p:nvCxnSpPr>
        <p:spPr>
          <a:xfrm>
            <a:off x="374072" y="4139985"/>
            <a:ext cx="3737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9" idx="1"/>
          </p:cNvCxnSpPr>
          <p:nvPr/>
        </p:nvCxnSpPr>
        <p:spPr>
          <a:xfrm>
            <a:off x="374072" y="2975182"/>
            <a:ext cx="37376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42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Предостережение, предписание о недопустимости административного правонарушения</a:t>
            </a:r>
            <a:endParaRPr lang="ru-RU" sz="2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4146475" y="1130350"/>
            <a:ext cx="3200037" cy="11270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Службой выносится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предписание                                                        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недопустимости административного правонарушения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23" t="8610" r="6220" b="8756"/>
          <a:stretch/>
        </p:blipFill>
        <p:spPr bwMode="auto">
          <a:xfrm>
            <a:off x="439536" y="2368549"/>
            <a:ext cx="3354289" cy="4352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Заголовок 1"/>
          <p:cNvSpPr txBox="1">
            <a:spLocks/>
          </p:cNvSpPr>
          <p:nvPr/>
        </p:nvSpPr>
        <p:spPr>
          <a:xfrm>
            <a:off x="7699161" y="1130350"/>
            <a:ext cx="3216490" cy="11270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Службой выносится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уведомление, содержащее информацию о том, что необходимо в установленные сроки произвести оплату штрафа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439536" y="1130350"/>
            <a:ext cx="3354291" cy="11270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Службой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выносится предостережение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о недопустимости административного правонарушения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161" y="2368549"/>
            <a:ext cx="3216490" cy="435292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474" y="2368549"/>
            <a:ext cx="3200037" cy="435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308" y="552806"/>
            <a:ext cx="10588435" cy="439627"/>
          </a:xfrm>
        </p:spPr>
        <p:txBody>
          <a:bodyPr>
            <a:noAutofit/>
          </a:bodyPr>
          <a:lstStyle/>
          <a:p>
            <a:pPr lvl="0" algn="l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Нововведения в законодательстве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4977" y="898767"/>
            <a:ext cx="10449098" cy="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736250" y="1211953"/>
            <a:ext cx="10921677" cy="10764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913246" y="1288515"/>
            <a:ext cx="1056768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Забайкальского края от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декабря 2011 года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616-ЗЗК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Забайкальского края не допускается розничная продажа алкогольной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3296012" y="2335356"/>
            <a:ext cx="416687" cy="49692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407922" y="2353128"/>
            <a:ext cx="520862" cy="49692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852018" y="2880571"/>
            <a:ext cx="4381982" cy="9554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п. 1 ст. 3 616-ЗЗК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день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трезвости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 сентября)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98950" y="2880570"/>
            <a:ext cx="4381982" cy="9554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1(1) п. 1 ст. 3 616-ЗЗК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 с 8 часов до 10 часов по местному времени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3225816327"/>
              </p:ext>
            </p:extLst>
          </p:nvPr>
        </p:nvGraphicFramePr>
        <p:xfrm>
          <a:off x="6852214" y="3931234"/>
          <a:ext cx="4896090" cy="2926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833504151"/>
              </p:ext>
            </p:extLst>
          </p:nvPr>
        </p:nvGraphicFramePr>
        <p:xfrm>
          <a:off x="344977" y="3931234"/>
          <a:ext cx="5396065" cy="282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13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63634" y="1613402"/>
            <a:ext cx="10378621" cy="4585793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0213" y="1365908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369338" y="2743057"/>
            <a:ext cx="5227893" cy="2180498"/>
            <a:chOff x="6337784" y="2468844"/>
            <a:chExt cx="3690935" cy="2180498"/>
          </a:xfrm>
        </p:grpSpPr>
        <p:sp>
          <p:nvSpPr>
            <p:cNvPr id="27" name="TextBox 26"/>
            <p:cNvSpPr txBox="1"/>
            <p:nvPr/>
          </p:nvSpPr>
          <p:spPr>
            <a:xfrm>
              <a:off x="6337784" y="2468844"/>
              <a:ext cx="3690935" cy="83099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Декларирование розничной продажи алкогольной продукции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>
              <a:off x="6499948" y="4649341"/>
              <a:ext cx="3446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0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208" y="210191"/>
            <a:ext cx="10507288" cy="7481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Декларирование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розничной продажи алкогольной продукции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14</a:t>
            </a:fld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812977" y="1523839"/>
            <a:ext cx="6257525" cy="4301847"/>
            <a:chOff x="6835437" y="784023"/>
            <a:chExt cx="5868316" cy="430184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6" name="TextBox 25"/>
            <p:cNvSpPr txBox="1"/>
            <p:nvPr/>
          </p:nvSpPr>
          <p:spPr>
            <a:xfrm>
              <a:off x="7274287" y="1323007"/>
              <a:ext cx="5429465" cy="5847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1. Отправка декларации в последний день отчетного периода</a:t>
              </a:r>
            </a:p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(20-го числа)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67201" y="2150165"/>
              <a:ext cx="5436551" cy="5847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2. Игнорирование остатков алкогольной продукции</a:t>
              </a:r>
            </a:p>
            <a:p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74288" y="3786934"/>
              <a:ext cx="5429465" cy="83099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4. Не используется возможность сдать корректирующие декларации</a:t>
              </a:r>
            </a:p>
            <a:p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835437" y="784023"/>
              <a:ext cx="3047" cy="4301847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249957" y="3695379"/>
            <a:ext cx="5820545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 Данные в  декларации не совпадают с данными  сайта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Росалкогольрегулирования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840373" y="3161761"/>
            <a:ext cx="440560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49958" y="5533299"/>
            <a:ext cx="5820544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5. Несвоевременное расторжение договора поставки с поставщиком</a:t>
            </a:r>
          </a:p>
          <a:p>
            <a:pPr lvl="0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840373" y="4933804"/>
            <a:ext cx="453513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237776" y="1231452"/>
            <a:ext cx="583272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допускаемые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декларировании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розничной продажи алкогольной продукции: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cxnSp>
        <p:nvCxnSpPr>
          <p:cNvPr id="58" name="Прямая соединительная линия 57"/>
          <p:cNvCxnSpPr>
            <a:endCxn id="41" idx="1"/>
          </p:cNvCxnSpPr>
          <p:nvPr/>
        </p:nvCxnSpPr>
        <p:spPr>
          <a:xfrm flipV="1">
            <a:off x="818275" y="1523840"/>
            <a:ext cx="419500" cy="7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40373" y="2355210"/>
            <a:ext cx="440560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97215" y="4004935"/>
            <a:ext cx="440560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97215" y="5825686"/>
            <a:ext cx="440560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59450102"/>
              </p:ext>
            </p:extLst>
          </p:nvPr>
        </p:nvGraphicFramePr>
        <p:xfrm>
          <a:off x="7394197" y="1244986"/>
          <a:ext cx="4591022" cy="5072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05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733" y="347092"/>
            <a:ext cx="10507288" cy="59493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Декларирование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розничной продажи алкогольной продукции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15</a:t>
            </a:fld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723909" y="1119767"/>
            <a:ext cx="9524313" cy="3524978"/>
            <a:chOff x="6482157" y="799374"/>
            <a:chExt cx="6724246" cy="352497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" name="TextBox 25"/>
            <p:cNvSpPr txBox="1"/>
            <p:nvPr/>
          </p:nvSpPr>
          <p:spPr>
            <a:xfrm>
              <a:off x="6820895" y="1467297"/>
              <a:ext cx="6385508" cy="584775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ru-RU" sz="1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сроков действия усиленной квалифицированной электронной подписи ДО начала декларационного периода</a:t>
              </a:r>
              <a:endPara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3849" y="2956776"/>
              <a:ext cx="6385509" cy="584775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ru-RU" sz="1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своевременных сверок с Контрагентами</a:t>
              </a:r>
            </a:p>
            <a:p>
              <a:pPr lvl="0"/>
              <a:endPara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13848" y="3739577"/>
              <a:ext cx="6385510" cy="5847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  <a:r>
                <a:rPr lang="ru-RU" sz="16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Усиление контроля за надлежащей загрузкой деклараций в Базу данных деклараций в Личном кабинете на сайте </a:t>
              </a:r>
              <a:r>
                <a:rPr lang="ru-RU" sz="160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Росалкогольрегулирования</a:t>
              </a:r>
              <a:endPara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497233" y="799374"/>
              <a:ext cx="4682" cy="3085496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6482157" y="3221102"/>
              <a:ext cx="338736" cy="7168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6494871" y="3884870"/>
              <a:ext cx="338735" cy="0"/>
            </a:xfrm>
            <a:prstGeom prst="straightConnector1">
              <a:avLst/>
            </a:prstGeom>
            <a:grpFill/>
            <a:ln w="3175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203699" y="2531154"/>
            <a:ext cx="903454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за корректным заполнением данных деклараций об объеме оборота алкогольной и спиртосодержащей продукции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51893" y="2823409"/>
            <a:ext cx="451806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231682" y="977970"/>
            <a:ext cx="903454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Меры, предпринимаемые в целях недопущения искажения информации при декларировании РПАП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V="1">
            <a:off x="723908" y="2118594"/>
            <a:ext cx="479791" cy="2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755240" y="1135903"/>
            <a:ext cx="4764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89181" y="5008811"/>
            <a:ext cx="3278062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в течение одного года непредставление деклараций об объеме розничной продажи алкогольной продукции влечет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аннулирование лицензии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441" y="5070980"/>
            <a:ext cx="2629133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неуплаты штрафа в установленный срок применяется            ст. 20.25 КоАП РФ, что влечет удвоение штрафа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4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16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74073" y="1641977"/>
            <a:ext cx="10378621" cy="4585793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0213" y="1365908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66221" y="2792531"/>
            <a:ext cx="5618623" cy="2519807"/>
            <a:chOff x="6507110" y="2522046"/>
            <a:chExt cx="3966795" cy="2519807"/>
          </a:xfrm>
        </p:grpSpPr>
        <p:sp>
          <p:nvSpPr>
            <p:cNvPr id="26" name="TextBox 25"/>
            <p:cNvSpPr txBox="1"/>
            <p:nvPr/>
          </p:nvSpPr>
          <p:spPr>
            <a:xfrm>
              <a:off x="6782969" y="2522046"/>
              <a:ext cx="3690936" cy="83099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Лицензирование розничной продажи алкогольной продукции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>
              <a:off x="6507110" y="5041852"/>
              <a:ext cx="3446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5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sp>
        <p:nvSpPr>
          <p:cNvPr id="4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907" y="199740"/>
            <a:ext cx="10588435" cy="88192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необходимые для осуществления деятельности по продажи алкогольной продукции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08576" y="972411"/>
            <a:ext cx="10449098" cy="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23514" y="6462662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2053" y="1745083"/>
            <a:ext cx="3811979" cy="35222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algn="ctr">
              <a:lnSpc>
                <a:spcPct val="110000"/>
              </a:lnSpc>
              <a:spcBef>
                <a:spcPct val="0"/>
              </a:spcBef>
              <a:buNone/>
              <a:defRPr sz="160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/>
              <a:t>Для получения лицензии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934039" y="1745084"/>
            <a:ext cx="5997040" cy="35222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Регистрация </a:t>
            </a: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контрольно-кассовой техники;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Подключение </a:t>
            </a: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торгового объекта к Единой государственной автоматизированной информационной системе;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Размещение торгового объекта к прилегающим территориям, </a:t>
            </a: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которых не </a:t>
            </a: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допускается розничная продажа алкогольной продукции;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Отсутствие </a:t>
            </a: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заявителя на первое число месяца и не погашенной на дату поступления в лицензирующий орган заявления о выдаче лицензии задолженности по уплате налогов, сборов, страховых взносов, а также пеней и штрафов;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</a:t>
            </a: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Отсутствие </a:t>
            </a: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заявителя на дату, соответствующую рабочему дню, следующему за днем регистрации лицензирующим органом заявления о выдаче (продлении) лицензии, не уплаченного административного штрафа, назначенного </a:t>
            </a: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</a:t>
            </a:r>
            <a:r>
              <a:rPr lang="ru-RU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правонарушения.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47646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18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80216" y="1582657"/>
            <a:ext cx="10378621" cy="4585793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0213" y="1365908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273531" y="2573974"/>
            <a:ext cx="5227893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Контрольно-надзорная деятельность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розничной продажи алкогольной продукции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sp>
        <p:nvSpPr>
          <p:cNvPr id="4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907" y="199740"/>
            <a:ext cx="10588435" cy="88192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необходимые для осуществления деятельности по продажи алкогольной продукции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08576" y="972411"/>
            <a:ext cx="10449098" cy="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23514" y="6462662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02076" y="2047875"/>
            <a:ext cx="3811979" cy="2505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осуществления деятельности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269674" y="2047875"/>
            <a:ext cx="5727907" cy="2505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ctr">
              <a:lnSpc>
                <a:spcPct val="11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Осуществлять учет объема закупаемой и реализуемой алкогольной продукции;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l" fontAlgn="ctr">
              <a:lnSpc>
                <a:spcPct val="110000"/>
              </a:lnSpc>
              <a:spcBef>
                <a:spcPts val="0"/>
              </a:spcBef>
            </a:pP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Принимать в установленные законом сроки товарно-транспортные накладные на алкоголь;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l" fontAlgn="ctr">
              <a:lnSpc>
                <a:spcPct val="110000"/>
              </a:lnSpc>
              <a:spcBef>
                <a:spcPts val="0"/>
              </a:spcBef>
            </a:pP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Соблюдать </a:t>
            </a: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продажи алкогольной продукции в соответствии с действующим законодательством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algn="l" fontAlgn="ctr">
              <a:lnSpc>
                <a:spcPct val="11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Предоставлять в установленной форме и в срок не позднее 20 числа следующего за отчетным кварталом декларации.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2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63634" y="1613402"/>
            <a:ext cx="10378621" cy="4585793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0213" y="1365908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587027" y="1654418"/>
            <a:ext cx="5723429" cy="3552373"/>
            <a:chOff x="6491477" y="1412508"/>
            <a:chExt cx="4040789" cy="3552373"/>
          </a:xfrm>
        </p:grpSpPr>
        <p:sp>
          <p:nvSpPr>
            <p:cNvPr id="26" name="TextBox 25"/>
            <p:cNvSpPr txBox="1"/>
            <p:nvPr/>
          </p:nvSpPr>
          <p:spPr>
            <a:xfrm>
              <a:off x="6841330" y="2502996"/>
              <a:ext cx="3690936" cy="6463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Лицензирование розничной продажи алкогольной продукции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41329" y="4318550"/>
              <a:ext cx="3690935" cy="6463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Декларирование розничной продажи алкогольной продукции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41329" y="3410773"/>
              <a:ext cx="3690936" cy="6463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Контрольно-надзорная деятельность в сфере розничной продажи алкогольной продукции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6494816" y="1412508"/>
              <a:ext cx="1847" cy="32439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6507110" y="2901083"/>
              <a:ext cx="3446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6491477" y="3789234"/>
              <a:ext cx="3446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6499948" y="4649341"/>
              <a:ext cx="3446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594373" y="1399278"/>
            <a:ext cx="5227892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Розничная продажа алкогольной продукции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3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sp>
        <p:nvSpPr>
          <p:cNvPr id="4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907" y="199740"/>
            <a:ext cx="10588435" cy="88192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акты, применяемые в сфере розничной продажи алкогольной продукции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08576" y="972411"/>
            <a:ext cx="10449098" cy="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23514" y="6462662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90177" y="1189718"/>
            <a:ext cx="8304936" cy="1538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закон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22.11.1995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171-ФЗ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продукции»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90176" y="2934221"/>
            <a:ext cx="8304937" cy="14585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Забайкальского края от 26 декабря 2011 года № 616-ЗЗК «Об отдельных вопросах реализации Федерального закона «О 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продукции» на территории Забайкальского края;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90176" y="4610101"/>
            <a:ext cx="8304937" cy="1924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Приказ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Федеральной службы по регулированию алкогольного рынка от 17.12.2020 № 396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утверждении порядка и формата представления в форме электронного документа деклараций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объеме производства, оборота и (или) использования этилового спирта, алкогольной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спиртосодержащей продукции, об использовании производственных мощностей производителями пива и пивных напитков сидра,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пуаре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медовухи, форм и порядка заполнения таких деклараций»</a:t>
            </a:r>
          </a:p>
        </p:txBody>
      </p:sp>
    </p:spTree>
    <p:extLst>
      <p:ext uri="{BB962C8B-B14F-4D97-AF65-F5344CB8AC3E}">
        <p14:creationId xmlns:p14="http://schemas.microsoft.com/office/powerpoint/2010/main" val="23513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sp>
        <p:nvSpPr>
          <p:cNvPr id="4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907" y="620110"/>
            <a:ext cx="10588435" cy="46155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</a:t>
            </a:r>
            <a:r>
              <a:rPr lang="ru-RU" sz="20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недопущению правонарушений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08576" y="972411"/>
            <a:ext cx="10449098" cy="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23514" y="6462662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9035" y="3261741"/>
            <a:ext cx="2555626" cy="1571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размещения информации на официальном сайте Службы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8507" y="3261741"/>
            <a:ext cx="2557973" cy="1571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социальных сетях интернет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30326" y="3261741"/>
            <a:ext cx="2419003" cy="1571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мобильных мессенджеров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585209" y="3261741"/>
            <a:ext cx="2284266" cy="1571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консультаций по телефону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45178" y="1134014"/>
            <a:ext cx="8362604" cy="10376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РСТ Забайкальского края предоставляет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актуальную информацию о различных изменениях в сфере розничной продажи алкогольной продукции посредством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9" name="Прямая соединительная линия 8"/>
          <p:cNvCxnSpPr>
            <a:stCxn id="7" idx="1"/>
          </p:cNvCxnSpPr>
          <p:nvPr/>
        </p:nvCxnSpPr>
        <p:spPr>
          <a:xfrm flipH="1">
            <a:off x="1263535" y="1652857"/>
            <a:ext cx="6816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3"/>
          </p:cNvCxnSpPr>
          <p:nvPr/>
        </p:nvCxnSpPr>
        <p:spPr>
          <a:xfrm>
            <a:off x="10307782" y="1652857"/>
            <a:ext cx="764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263535" y="1652857"/>
            <a:ext cx="0" cy="16088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3" idx="0"/>
          </p:cNvCxnSpPr>
          <p:nvPr/>
        </p:nvCxnSpPr>
        <p:spPr>
          <a:xfrm>
            <a:off x="4847493" y="2171700"/>
            <a:ext cx="1" cy="10900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4" idx="0"/>
          </p:cNvCxnSpPr>
          <p:nvPr/>
        </p:nvCxnSpPr>
        <p:spPr>
          <a:xfrm>
            <a:off x="7939827" y="2171700"/>
            <a:ext cx="1" cy="10900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1072553" y="1652857"/>
            <a:ext cx="0" cy="16088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3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22</a:t>
            </a:fld>
            <a:endParaRPr lang="ru-RU"/>
          </a:p>
        </p:txBody>
      </p:sp>
      <p:grpSp>
        <p:nvGrpSpPr>
          <p:cNvPr id="3" name="Группа 15"/>
          <p:cNvGrpSpPr/>
          <p:nvPr/>
        </p:nvGrpSpPr>
        <p:grpSpPr>
          <a:xfrm>
            <a:off x="380216" y="1582657"/>
            <a:ext cx="10378621" cy="4585791"/>
            <a:chOff x="449774" y="1365909"/>
            <a:chExt cx="10373397" cy="4245964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0213" y="1365909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408386" y="2837793"/>
            <a:ext cx="509303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74073" y="1641977"/>
            <a:ext cx="10378621" cy="4585793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0213" y="1365908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66221" y="2792531"/>
            <a:ext cx="5618623" cy="2519807"/>
            <a:chOff x="6507110" y="2522046"/>
            <a:chExt cx="3966795" cy="2519807"/>
          </a:xfrm>
        </p:grpSpPr>
        <p:sp>
          <p:nvSpPr>
            <p:cNvPr id="26" name="TextBox 25"/>
            <p:cNvSpPr txBox="1"/>
            <p:nvPr/>
          </p:nvSpPr>
          <p:spPr>
            <a:xfrm>
              <a:off x="6782969" y="2522046"/>
              <a:ext cx="3690936" cy="83099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Лицензирование розничной продажи алкогольной продукции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>
              <a:off x="6507110" y="5041852"/>
              <a:ext cx="34466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5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833" y="426875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розничной продажи алкогольной продукции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738889" y="1437608"/>
            <a:ext cx="9659010" cy="4720192"/>
            <a:chOff x="6482630" y="1213634"/>
            <a:chExt cx="6819344" cy="472019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" name="TextBox 25"/>
            <p:cNvSpPr txBox="1"/>
            <p:nvPr/>
          </p:nvSpPr>
          <p:spPr>
            <a:xfrm>
              <a:off x="6818149" y="1523969"/>
              <a:ext cx="6483825" cy="338554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Наличие зарегистрированной контрольно-кассовой техники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8150" y="2042772"/>
              <a:ext cx="6475223" cy="338554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Подключение торгового объекта к ЕГАИС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18149" y="3233439"/>
              <a:ext cx="6483825" cy="83099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Документы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подтверждающие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наличие у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организации складских помещений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собственности, хозяйственном ведении, оперативном управлении или в аренде, срок которой определен договором и составляет один год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более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6482631" y="1213634"/>
              <a:ext cx="24480" cy="4720192"/>
            </a:xfrm>
            <a:prstGeom prst="line">
              <a:avLst/>
            </a:prstGeom>
            <a:grp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6499329" y="2850470"/>
              <a:ext cx="325618" cy="0"/>
            </a:xfrm>
            <a:prstGeom prst="straightConnector1">
              <a:avLst/>
            </a:prstGeom>
            <a:grpFill/>
            <a:ln w="63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6492532" y="3635063"/>
              <a:ext cx="323279" cy="0"/>
            </a:xfrm>
            <a:prstGeom prst="straightConnector1">
              <a:avLst/>
            </a:prstGeom>
            <a:grpFill/>
            <a:ln w="63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6482630" y="5933825"/>
              <a:ext cx="344665" cy="1"/>
            </a:xfrm>
            <a:prstGeom prst="straightConnector1">
              <a:avLst/>
            </a:prstGeom>
            <a:grpFill/>
            <a:ln w="63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214123" y="2769109"/>
            <a:ext cx="917159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Местонахождение торгового объекта вне границ прилегающих территорий, на которых не допускается розничная продажа алкогольной продукции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73564" y="2425260"/>
            <a:ext cx="440560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10811" y="4815369"/>
            <a:ext cx="9174905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Отсутствие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заявителя на первое число месяца и не погашенной на дату поступления в лицензирующий орган заявления о выдаче лицензии задолженности по уплате налогов, сборов, страховых взносов, а также пеней 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штрафов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>
            <a:endCxn id="34" idx="1"/>
          </p:cNvCxnSpPr>
          <p:nvPr/>
        </p:nvCxnSpPr>
        <p:spPr>
          <a:xfrm>
            <a:off x="762541" y="5222938"/>
            <a:ext cx="448270" cy="793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10812" y="5777818"/>
            <a:ext cx="9187088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заявителя на дату, соответствующую рабочему дню, следующему за днем регистрации лицензирующим органом заявления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выдаче (продлении)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лицензии, не уплаченного административного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штрафа, назначенного за правонарушения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14123" y="1237553"/>
            <a:ext cx="9183776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предъявляемые к выдаче лицензии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>
            <a:endCxn id="26" idx="1"/>
          </p:cNvCxnSpPr>
          <p:nvPr/>
        </p:nvCxnSpPr>
        <p:spPr>
          <a:xfrm>
            <a:off x="773564" y="1913373"/>
            <a:ext cx="440559" cy="384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210811" y="4357425"/>
            <a:ext cx="9187088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Площадь торгового объекта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 стрелкой 35"/>
          <p:cNvCxnSpPr>
            <a:endCxn id="33" idx="1"/>
          </p:cNvCxnSpPr>
          <p:nvPr/>
        </p:nvCxnSpPr>
        <p:spPr>
          <a:xfrm flipV="1">
            <a:off x="738889" y="4526702"/>
            <a:ext cx="471922" cy="3354"/>
          </a:xfrm>
          <a:prstGeom prst="straightConnector1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41" idx="1"/>
          </p:cNvCxnSpPr>
          <p:nvPr/>
        </p:nvCxnSpPr>
        <p:spPr>
          <a:xfrm>
            <a:off x="773564" y="1437608"/>
            <a:ext cx="440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8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833" y="545517"/>
            <a:ext cx="10507288" cy="518861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розничной продажи алкогольной продукции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724581" y="1099723"/>
            <a:ext cx="6566077" cy="4638730"/>
            <a:chOff x="6482631" y="799374"/>
            <a:chExt cx="4635706" cy="4638730"/>
          </a:xfrm>
        </p:grpSpPr>
        <p:sp>
          <p:nvSpPr>
            <p:cNvPr id="26" name="TextBox 25"/>
            <p:cNvSpPr txBox="1"/>
            <p:nvPr/>
          </p:nvSpPr>
          <p:spPr>
            <a:xfrm>
              <a:off x="6817264" y="1475341"/>
              <a:ext cx="4301073" cy="5847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ru-RU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Выявление в представленных документах недостоверной, искаженной информации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2095" y="2888000"/>
              <a:ext cx="4305964" cy="83099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3. </a:t>
              </a:r>
              <a:r>
                <a:rPr lang="ru-RU" sz="1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Несоответствие размещения торговых объектов к прилегающим территориям, на которых не допускается розничная продажа алкогольной продукции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6482631" y="799374"/>
              <a:ext cx="14602" cy="463872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endCxn id="27" idx="1"/>
            </p:cNvCxnSpPr>
            <p:nvPr/>
          </p:nvCxnSpPr>
          <p:spPr>
            <a:xfrm>
              <a:off x="6501334" y="3303498"/>
              <a:ext cx="310761" cy="1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V="1">
              <a:off x="6489931" y="4336913"/>
              <a:ext cx="327333" cy="185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6482631" y="5438103"/>
              <a:ext cx="338262" cy="1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198561" y="2360465"/>
            <a:ext cx="609170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оснащение техническими средствами фиксации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передачи информации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обороте алкогольной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спиртосодержащей продукции в ЕГАИС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34921" y="2825194"/>
            <a:ext cx="463638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231684" y="939064"/>
            <a:ext cx="606411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отказа в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 лицензии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на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розничную продажу алкогольной продукции</a:t>
            </a:r>
          </a:p>
        </p:txBody>
      </p:sp>
      <p:cxnSp>
        <p:nvCxnSpPr>
          <p:cNvPr id="48" name="Прямая со стрелкой 47"/>
          <p:cNvCxnSpPr>
            <a:endCxn id="26" idx="1"/>
          </p:cNvCxnSpPr>
          <p:nvPr/>
        </p:nvCxnSpPr>
        <p:spPr>
          <a:xfrm>
            <a:off x="745263" y="2063931"/>
            <a:ext cx="453297" cy="414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191237" y="4019346"/>
            <a:ext cx="609942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заявителя на первое число месяца и не погашенной на дату поступления в лицензирующий орган заявления о выдаче лицензии задолженности по уплате налогов, сборов, страховых взносов, а также пеней и штрафов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93415" y="5093451"/>
            <a:ext cx="6096847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заявителя на дату, соответствующую рабочему дню, следующему за днем регистрации лицензирующим органом заявления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выдаче (продлении) лицензии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уплаченного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штрафа, назначенного за правонарушения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45263" y="1099723"/>
            <a:ext cx="486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Диаграмма 59"/>
          <p:cNvGraphicFramePr/>
          <p:nvPr>
            <p:extLst>
              <p:ext uri="{D42A27DB-BD31-4B8C-83A1-F6EECF244321}">
                <p14:modId xmlns:p14="http://schemas.microsoft.com/office/powerpoint/2010/main" val="318527429"/>
              </p:ext>
            </p:extLst>
          </p:nvPr>
        </p:nvGraphicFramePr>
        <p:xfrm>
          <a:off x="7602683" y="1390423"/>
          <a:ext cx="4382536" cy="478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91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447" y="450213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 о недопустимости нарушения обязательных лицензионных требований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374074" y="971570"/>
            <a:ext cx="5319348" cy="19616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Для получения лицензии на один из видов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деятельности                        по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обороту этилового спирта,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алкогольной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спиртосодержащей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продукции, организация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представляет в лицензирующий орган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 документы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подтверждающие наличие у организации складских помещений в собственности, хозяйственном ведении, оперативном управлении или в аренде, срок которой определен договором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составляет один год и более.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23" t="8610" r="6220" b="8756"/>
          <a:stretch/>
        </p:blipFill>
        <p:spPr bwMode="auto">
          <a:xfrm>
            <a:off x="5910767" y="830342"/>
            <a:ext cx="4955155" cy="5878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Заголовок 1"/>
          <p:cNvSpPr txBox="1">
            <a:spLocks/>
          </p:cNvSpPr>
          <p:nvPr/>
        </p:nvSpPr>
        <p:spPr>
          <a:xfrm>
            <a:off x="374867" y="4583877"/>
            <a:ext cx="5318554" cy="21254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+mn-ea"/>
              </a:rPr>
              <a:t>После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+mn-ea"/>
              </a:rPr>
              <a:t>приведения в соответствие правоустанавливающих документов, лицензиату необходимо представить указанные документы в Службу для приобщения к материалам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+mn-ea"/>
              </a:rPr>
              <a:t>лицензионного дела</a:t>
            </a:r>
            <a:endParaRPr lang="ru-RU" sz="1400" dirty="0">
              <a:latin typeface="Times New Roman"/>
              <a:ea typeface="Times New Roman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374073" y="3063237"/>
            <a:ext cx="5318554" cy="14131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случае, если срок договора меньше срока действия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лицензии, Службой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выносится предостережение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недопустимости нарушения обязательных лицензионных требований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618" y="3063835"/>
            <a:ext cx="6820590" cy="12350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2.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органами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 расстояний границ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 на которых не допускается розничная продажа алкогольной продукции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6617" y="1333530"/>
            <a:ext cx="6820591" cy="14452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4327" y="1348519"/>
            <a:ext cx="6792881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12700" dir="5400000" algn="ctr" rotWithShape="0">
              <a:schemeClr val="bg1">
                <a:alpha val="43000"/>
              </a:schemeClr>
            </a:outerShdw>
            <a:softEdge rad="50800"/>
          </a:effectLst>
          <a:scene3d>
            <a:camera prst="orthographicFront"/>
            <a:lightRig rig="threePt" dir="t"/>
          </a:scene3d>
          <a:sp3d prstMaterial="plastic"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о внесении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места нахождения источников повышенной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опасности, 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не допускаются розничная продажа алкогольной продукции и розничная продажа алкогольной продукции при оказании услуг общественного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85991" y="1355351"/>
            <a:ext cx="4799228" cy="8178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направлен на согласование заинтересованным лицам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  <p:sp>
        <p:nvSpPr>
          <p:cNvPr id="4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907" y="574639"/>
            <a:ext cx="10588435" cy="88192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Нововведения в законодательстве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08576" y="972411"/>
            <a:ext cx="10449098" cy="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981266" y="3657562"/>
            <a:ext cx="19878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180048" y="2365045"/>
            <a:ext cx="4799230" cy="22359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Принято – 30 нормативно-правовых актов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вопрос об увеличении границ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территорий: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–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Дульдургинского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района»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Балейского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района» 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–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Петровск-Забайкальский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«Города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Краснокаменска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Краснокаменского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района»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23514" y="6462662"/>
            <a:ext cx="2743200" cy="365125"/>
          </a:xfrm>
        </p:spPr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981266" y="1896253"/>
            <a:ext cx="19878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6617" y="4607626"/>
            <a:ext cx="6862549" cy="17931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п.12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ст.19 Федерального закона «О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регулировании производства и оборота этилового спирта, алкогольной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спиртосодержащей продукции и об ограничении потребления (распития) алкогольной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продукции» от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22.11.1995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171-ФЗ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034275" y="5705324"/>
            <a:ext cx="19878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233057" y="4690753"/>
            <a:ext cx="4752163" cy="17100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Переоформление лицензии на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 этилового спирта, алкогольной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спиртосодержащей продукции осуществляется путем внесения в государственный сводный реестр выданных лицензий записи о переоформлении лицензии с сохранением при этом указанного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лицензии срока ее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8725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883" y="229284"/>
            <a:ext cx="10507288" cy="5188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Региональная служба по тарифам и ценообразованию Забайкальского края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4073" y="701174"/>
            <a:ext cx="9892155" cy="847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pPr/>
              <a:t>8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80216" y="1582657"/>
            <a:ext cx="10378621" cy="4585793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0213" y="1365908"/>
              <a:ext cx="6990117" cy="313932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273531" y="2573974"/>
            <a:ext cx="5227893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Контрольно-надзорная деятельность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розничной продажи алкогольной продукции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8616044" y="3902466"/>
            <a:ext cx="2482880" cy="1752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69341" y="3902466"/>
            <a:ext cx="3228657" cy="29259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650124" y="3909832"/>
            <a:ext cx="2511972" cy="13912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393" y="222025"/>
            <a:ext cx="10588435" cy="742591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 проведения контрольно-надзорных мероприятий в сфере оборота алкогольной и спиртосодержащей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4978" y="875617"/>
            <a:ext cx="10449098" cy="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139677213"/>
              </p:ext>
            </p:extLst>
          </p:nvPr>
        </p:nvGraphicFramePr>
        <p:xfrm>
          <a:off x="562990" y="776596"/>
          <a:ext cx="10917942" cy="33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3962" y="3933997"/>
            <a:ext cx="2468645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алкогольной продукции по цене ниже минимальной (за 2020 г. – 16)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(ч. 2 ст. 14.6 КоАП РФ, штраф 100 тыс. руб.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69341" y="3909832"/>
            <a:ext cx="328042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«Последний звонок»;</a:t>
            </a:r>
          </a:p>
          <a:p>
            <a:pPr marL="28575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«Выпускной вечер»;</a:t>
            </a:r>
          </a:p>
          <a:p>
            <a:pPr marL="28575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«День села», «День города»;</a:t>
            </a:r>
          </a:p>
          <a:p>
            <a:pPr marL="28575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июня (День защиты детей);</a:t>
            </a:r>
          </a:p>
          <a:p>
            <a:pPr marL="28575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июня (День молодежи);</a:t>
            </a:r>
          </a:p>
          <a:p>
            <a:pPr marL="28575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(День знаний);</a:t>
            </a:r>
          </a:p>
          <a:p>
            <a:pPr marL="28575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день начала занятий;</a:t>
            </a:r>
          </a:p>
          <a:p>
            <a:pPr marL="28575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сентября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(Всероссийский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трезвости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правила, установленные статьей 16 Федерального закона 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171-ФЗ. (за 2020 г. - 90)</a:t>
            </a:r>
          </a:p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(ч. 3 ст. 14.16 КоАП РФ, штраф от 100 тыс. руб. до 300 тыс. руб.</a:t>
            </a:r>
          </a:p>
          <a:p>
            <a:pPr marL="285750" indent="-285750">
              <a:buFontTx/>
              <a:buChar char="-"/>
            </a:pP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22391" y="3895100"/>
            <a:ext cx="240296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фиксация алкогольной продукции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ЕГАИС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списание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остатков;</a:t>
            </a:r>
          </a:p>
          <a:p>
            <a:pPr marL="171450" indent="-171450">
              <a:buFontTx/>
              <a:buChar char="-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подтверждение принятия ТТН (за 2020 г. -17)</a:t>
            </a:r>
          </a:p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(ст. 14.19 КоАП РФ, штраф от 150 тыс. руб. до 200 тыс. руб.)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997581" y="156664"/>
            <a:ext cx="987638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1482</Words>
  <Application>Microsoft Office PowerPoint</Application>
  <PresentationFormat>Широкоэкранный</PresentationFormat>
  <Paragraphs>243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Тема Office</vt:lpstr>
      <vt:lpstr>5_Тема Office</vt:lpstr>
      <vt:lpstr>Региональная служба по тарифам и ценообразованию Забайкальского края</vt:lpstr>
      <vt:lpstr>Региональная служба по тарифам и ценообразованию Забайкальского края</vt:lpstr>
      <vt:lpstr>Региональная служба по тарифам и ценообразованию Забайкальского края</vt:lpstr>
      <vt:lpstr>Лицензирование розничной продажи алкогольной продукции  </vt:lpstr>
      <vt:lpstr>Лицензирование розничной продажи алкогольной продукции  </vt:lpstr>
      <vt:lpstr>Предостережение о недопустимости нарушения обязательных лицензионных требований </vt:lpstr>
      <vt:lpstr>Презентация PowerPoint</vt:lpstr>
      <vt:lpstr>Региональная служба по тарифам и ценообразованию Забайкальского края</vt:lpstr>
      <vt:lpstr>Презентация PowerPoint</vt:lpstr>
      <vt:lpstr>Нарушение порядка государственного учета</vt:lpstr>
      <vt:lpstr>Предостережение, предписание о недопустимости административного правонарушения</vt:lpstr>
      <vt:lpstr>Презентация PowerPoint</vt:lpstr>
      <vt:lpstr>Региональная служба по тарифам и ценообразованию Забайкальского края</vt:lpstr>
      <vt:lpstr>  Декларирование розничной продажи алкогольной продукции  </vt:lpstr>
      <vt:lpstr>Декларирование розничной продажи алкогольной продукции  </vt:lpstr>
      <vt:lpstr>Региональная служба по тарифам и ценообразованию Забайкальского края</vt:lpstr>
      <vt:lpstr>Презентация PowerPoint</vt:lpstr>
      <vt:lpstr>Региональная служба по тарифам и ценообразованию Забайкальского края</vt:lpstr>
      <vt:lpstr>Презентация PowerPoint</vt:lpstr>
      <vt:lpstr>Презентация PowerPoint</vt:lpstr>
      <vt:lpstr>Презентация PowerPoint</vt:lpstr>
      <vt:lpstr>Региональная служба по тарифам и ценообразованию Забайкальского края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служба по тарифам и ценообразованию Забайкальского края</dc:title>
  <dc:creator>Юлия И. Казанова</dc:creator>
  <cp:lastModifiedBy>Ольга С. Макарова</cp:lastModifiedBy>
  <cp:revision>158</cp:revision>
  <cp:lastPrinted>2021-05-24T07:18:01Z</cp:lastPrinted>
  <dcterms:created xsi:type="dcterms:W3CDTF">2020-10-19T07:58:42Z</dcterms:created>
  <dcterms:modified xsi:type="dcterms:W3CDTF">2021-05-26T02:34:49Z</dcterms:modified>
</cp:coreProperties>
</file>